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8" r:id="rId15"/>
    <p:sldId id="267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9764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567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35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276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14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213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34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13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24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59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83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C503B-0DE2-4D75-9AF0-2C3C4251743E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B7862-67E7-4F1C-9531-B6B0567FF5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79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Hoofdstuk 3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3.1 Brand 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314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/>
              <a:t>Verbranding van een </a:t>
            </a:r>
            <a:r>
              <a:rPr lang="nl-NL" b="1" i="1" dirty="0" smtClean="0"/>
              <a:t>verbinding (= combinatie van atomen)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de </a:t>
            </a:r>
            <a:r>
              <a:rPr lang="nl-NL" dirty="0"/>
              <a:t>verbranding van ethanol (alcohol), C</a:t>
            </a:r>
            <a:r>
              <a:rPr lang="nl-NL" baseline="-25000" dirty="0"/>
              <a:t>2</a:t>
            </a:r>
            <a:r>
              <a:rPr lang="nl-NL" dirty="0"/>
              <a:t>H</a:t>
            </a:r>
            <a:r>
              <a:rPr lang="nl-NL" baseline="-25000" dirty="0"/>
              <a:t>6</a:t>
            </a:r>
            <a:r>
              <a:rPr lang="nl-NL" dirty="0"/>
              <a:t>O(l</a:t>
            </a:r>
            <a:r>
              <a:rPr lang="nl-NL" dirty="0" smtClean="0"/>
              <a:t>)</a:t>
            </a:r>
          </a:p>
          <a:p>
            <a:pPr marL="457200" lvl="1" indent="0">
              <a:buNone/>
            </a:pPr>
            <a:r>
              <a:rPr lang="nl-NL" dirty="0" smtClean="0"/>
              <a:t>a. Schrijf de reactievergelijking op.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C</a:t>
            </a:r>
            <a:r>
              <a:rPr lang="nl-NL" baseline="-25000" dirty="0" smtClean="0"/>
              <a:t>2</a:t>
            </a:r>
            <a:r>
              <a:rPr lang="nl-NL" dirty="0" smtClean="0"/>
              <a:t>H</a:t>
            </a:r>
            <a:r>
              <a:rPr lang="nl-NL" baseline="-25000" dirty="0" smtClean="0"/>
              <a:t>6</a:t>
            </a:r>
            <a:r>
              <a:rPr lang="nl-NL" dirty="0" smtClean="0"/>
              <a:t>O</a:t>
            </a:r>
            <a:r>
              <a:rPr lang="nl-NL" baseline="-25000" dirty="0" smtClean="0"/>
              <a:t> </a:t>
            </a:r>
            <a:r>
              <a:rPr lang="nl-NL" dirty="0" smtClean="0"/>
              <a:t>(l) + O</a:t>
            </a:r>
            <a:r>
              <a:rPr lang="nl-NL" baseline="-25000" dirty="0" smtClean="0"/>
              <a:t>2</a:t>
            </a:r>
            <a:r>
              <a:rPr lang="nl-NL" dirty="0" smtClean="0"/>
              <a:t> (g) -&gt; CO</a:t>
            </a:r>
            <a:r>
              <a:rPr lang="nl-NL" baseline="-25000" dirty="0" smtClean="0"/>
              <a:t>2</a:t>
            </a:r>
            <a:r>
              <a:rPr lang="nl-NL" dirty="0" smtClean="0"/>
              <a:t> (g) + H</a:t>
            </a:r>
            <a:r>
              <a:rPr lang="nl-NL" baseline="-25000" dirty="0" smtClean="0"/>
              <a:t>2</a:t>
            </a:r>
            <a:r>
              <a:rPr lang="nl-NL" dirty="0" smtClean="0"/>
              <a:t>O (g)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 smtClean="0"/>
              <a:t>b.    Maak de reactievergelijking kloppend.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C</a:t>
            </a:r>
            <a:r>
              <a:rPr lang="nl-NL" baseline="-25000" dirty="0" smtClean="0"/>
              <a:t>2</a:t>
            </a:r>
            <a:r>
              <a:rPr lang="nl-NL" dirty="0" smtClean="0"/>
              <a:t>H</a:t>
            </a:r>
            <a:r>
              <a:rPr lang="nl-NL" baseline="-25000" dirty="0" smtClean="0"/>
              <a:t>6</a:t>
            </a:r>
            <a:r>
              <a:rPr lang="nl-NL" dirty="0" smtClean="0"/>
              <a:t>O</a:t>
            </a:r>
            <a:r>
              <a:rPr lang="nl-NL" baseline="-25000" dirty="0" smtClean="0"/>
              <a:t> </a:t>
            </a:r>
            <a:r>
              <a:rPr lang="nl-NL" dirty="0" smtClean="0"/>
              <a:t>(l) + 3 O</a:t>
            </a:r>
            <a:r>
              <a:rPr lang="nl-NL" baseline="-25000" dirty="0" smtClean="0"/>
              <a:t>2</a:t>
            </a:r>
            <a:r>
              <a:rPr lang="nl-NL" dirty="0" smtClean="0"/>
              <a:t> (g) -&gt; 2 CO</a:t>
            </a:r>
            <a:r>
              <a:rPr lang="nl-NL" baseline="-25000" dirty="0" smtClean="0"/>
              <a:t>2</a:t>
            </a:r>
            <a:r>
              <a:rPr lang="nl-NL" dirty="0" smtClean="0"/>
              <a:t> (g) + 3 H</a:t>
            </a:r>
            <a:r>
              <a:rPr lang="nl-NL" baseline="-25000" dirty="0" smtClean="0"/>
              <a:t>2</a:t>
            </a:r>
            <a:r>
              <a:rPr lang="nl-NL" dirty="0" smtClean="0"/>
              <a:t>O (g)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914400" lvl="1" indent="-457200">
              <a:buAutoNum type="alphaLcPeriod" startAt="3"/>
            </a:pPr>
            <a:r>
              <a:rPr lang="nl-NL" dirty="0" smtClean="0"/>
              <a:t>Welke eindproducten zijn ontstaan?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Koolstofdioxide en water</a:t>
            </a:r>
          </a:p>
          <a:p>
            <a:pPr marL="457200" lvl="1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31586">
            <a:off x="7318685" y="3288666"/>
            <a:ext cx="3845070" cy="205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3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/>
              <a:t>Verbranding van een </a:t>
            </a:r>
            <a:r>
              <a:rPr lang="nl-NL" b="1" i="1" dirty="0" smtClean="0"/>
              <a:t>verbinding (= combinatie van atomen)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nl-NL" dirty="0"/>
              <a:t>de verbranding van </a:t>
            </a:r>
            <a:r>
              <a:rPr lang="nl-NL" dirty="0" err="1"/>
              <a:t>koolstofdisulfide</a:t>
            </a:r>
            <a:r>
              <a:rPr lang="nl-NL" dirty="0"/>
              <a:t>, CS</a:t>
            </a:r>
            <a:r>
              <a:rPr lang="nl-NL" baseline="-25000" dirty="0"/>
              <a:t>2</a:t>
            </a:r>
            <a:r>
              <a:rPr lang="nl-NL" dirty="0"/>
              <a:t>(l</a:t>
            </a:r>
            <a:r>
              <a:rPr lang="nl-NL" dirty="0" smtClean="0"/>
              <a:t>)</a:t>
            </a:r>
          </a:p>
          <a:p>
            <a:pPr marL="457200" lvl="1" indent="0">
              <a:buNone/>
            </a:pPr>
            <a:r>
              <a:rPr lang="nl-NL" dirty="0" smtClean="0"/>
              <a:t>a. Schrijf de reactievergelijking op.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CS</a:t>
            </a:r>
            <a:r>
              <a:rPr lang="nl-NL" baseline="-25000" dirty="0" smtClean="0"/>
              <a:t>2 </a:t>
            </a:r>
            <a:r>
              <a:rPr lang="nl-NL" dirty="0" smtClean="0"/>
              <a:t>(l) + O</a:t>
            </a:r>
            <a:r>
              <a:rPr lang="nl-NL" baseline="-25000" dirty="0" smtClean="0"/>
              <a:t>2</a:t>
            </a:r>
            <a:r>
              <a:rPr lang="nl-NL" dirty="0" smtClean="0"/>
              <a:t> (g) -&gt; CO</a:t>
            </a:r>
            <a:r>
              <a:rPr lang="nl-NL" baseline="-25000" dirty="0" smtClean="0"/>
              <a:t>2</a:t>
            </a:r>
            <a:r>
              <a:rPr lang="nl-NL" dirty="0" smtClean="0"/>
              <a:t> (g) + SO</a:t>
            </a:r>
            <a:r>
              <a:rPr lang="nl-NL" baseline="-25000" dirty="0" smtClean="0"/>
              <a:t>2</a:t>
            </a:r>
            <a:r>
              <a:rPr lang="nl-NL" dirty="0" smtClean="0"/>
              <a:t> (g)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 smtClean="0"/>
              <a:t>b.    Maak de reactievergelijking kloppend.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CS</a:t>
            </a:r>
            <a:r>
              <a:rPr lang="nl-NL" baseline="-25000" dirty="0" smtClean="0"/>
              <a:t>2 </a:t>
            </a:r>
            <a:r>
              <a:rPr lang="nl-NL" dirty="0" smtClean="0"/>
              <a:t>(l) + 3 O</a:t>
            </a:r>
            <a:r>
              <a:rPr lang="nl-NL" baseline="-25000" dirty="0" smtClean="0"/>
              <a:t>2</a:t>
            </a:r>
            <a:r>
              <a:rPr lang="nl-NL" dirty="0" smtClean="0"/>
              <a:t> (g) -&gt; CO</a:t>
            </a:r>
            <a:r>
              <a:rPr lang="nl-NL" baseline="-25000" dirty="0" smtClean="0"/>
              <a:t>2</a:t>
            </a:r>
            <a:r>
              <a:rPr lang="nl-NL" dirty="0" smtClean="0"/>
              <a:t> (g) + 2 SO</a:t>
            </a:r>
            <a:r>
              <a:rPr lang="nl-NL" baseline="-25000" dirty="0" smtClean="0"/>
              <a:t>2</a:t>
            </a:r>
            <a:r>
              <a:rPr lang="nl-NL" dirty="0" smtClean="0"/>
              <a:t> (g)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914400" lvl="1" indent="-457200">
              <a:buAutoNum type="alphaLcPeriod" startAt="3"/>
            </a:pPr>
            <a:r>
              <a:rPr lang="nl-NL" dirty="0" smtClean="0"/>
              <a:t>Welke eindproducten zijn ontstaan?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Koolstofdioxide en zwaveldioxide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625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brand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3100" dirty="0" smtClean="0"/>
              <a:t>Geef </a:t>
            </a:r>
            <a:r>
              <a:rPr lang="nl-NL" sz="3100" dirty="0"/>
              <a:t>de reactievergelijk van de verbranding van</a:t>
            </a:r>
          </a:p>
          <a:p>
            <a:pPr marL="514350" indent="-514350">
              <a:buAutoNum type="arabicPeriod"/>
            </a:pPr>
            <a:r>
              <a:rPr lang="nl-NL" sz="3100" dirty="0" smtClean="0"/>
              <a:t>Zwavel</a:t>
            </a:r>
            <a:r>
              <a:rPr lang="nl-NL" sz="3100" dirty="0"/>
              <a:t>, er ontstaat zwaveldioxide</a:t>
            </a:r>
            <a:r>
              <a:rPr lang="nl-NL" sz="3100" dirty="0" smtClean="0"/>
              <a:t>.</a:t>
            </a:r>
          </a:p>
          <a:p>
            <a:pPr marL="0" indent="0">
              <a:buNone/>
            </a:pPr>
            <a:r>
              <a:rPr lang="nl-NL" sz="3100" dirty="0"/>
              <a:t>	</a:t>
            </a:r>
            <a:endParaRPr lang="nl-NL" sz="3100" dirty="0" smtClean="0"/>
          </a:p>
          <a:p>
            <a:pPr marL="0" indent="0">
              <a:buNone/>
            </a:pPr>
            <a:r>
              <a:rPr lang="nl-NL" sz="3100" dirty="0"/>
              <a:t>	</a:t>
            </a:r>
            <a:r>
              <a:rPr lang="nl-NL" sz="3100" dirty="0" smtClean="0"/>
              <a:t>S</a:t>
            </a:r>
            <a:r>
              <a:rPr lang="nl-NL" sz="3100" baseline="-25000" dirty="0" smtClean="0"/>
              <a:t> </a:t>
            </a:r>
            <a:r>
              <a:rPr lang="nl-NL" sz="3100" dirty="0" smtClean="0"/>
              <a:t>(s) + O</a:t>
            </a:r>
            <a:r>
              <a:rPr lang="nl-NL" sz="3100" baseline="-25000" dirty="0" smtClean="0"/>
              <a:t>2</a:t>
            </a:r>
            <a:r>
              <a:rPr lang="nl-NL" sz="3100" dirty="0" smtClean="0"/>
              <a:t> (g) -&gt; SO</a:t>
            </a:r>
            <a:r>
              <a:rPr lang="nl-NL" sz="3100" baseline="-25000" dirty="0" smtClean="0"/>
              <a:t>2</a:t>
            </a:r>
            <a:r>
              <a:rPr lang="nl-NL" sz="3100" dirty="0" smtClean="0"/>
              <a:t> (g)</a:t>
            </a:r>
          </a:p>
          <a:p>
            <a:pPr marL="0" indent="0">
              <a:buNone/>
            </a:pPr>
            <a:endParaRPr lang="nl-NL" sz="3100" dirty="0" smtClean="0"/>
          </a:p>
          <a:p>
            <a:pPr marL="0" indent="0">
              <a:buNone/>
            </a:pPr>
            <a:r>
              <a:rPr lang="nl-NL" sz="3100" dirty="0" smtClean="0"/>
              <a:t>2. Methaan</a:t>
            </a:r>
          </a:p>
          <a:p>
            <a:pPr marL="0" indent="0">
              <a:buNone/>
            </a:pPr>
            <a:endParaRPr lang="nl-NL" sz="3100" dirty="0"/>
          </a:p>
          <a:p>
            <a:pPr marL="0" indent="0">
              <a:buNone/>
            </a:pPr>
            <a:r>
              <a:rPr lang="nl-NL" sz="3100" dirty="0" smtClean="0"/>
              <a:t>	</a:t>
            </a:r>
            <a:r>
              <a:rPr lang="nl-NL" sz="3100" dirty="0" smtClean="0"/>
              <a:t>CH</a:t>
            </a:r>
            <a:r>
              <a:rPr lang="nl-NL" sz="3100" baseline="-25000" dirty="0" smtClean="0"/>
              <a:t>4 </a:t>
            </a:r>
            <a:r>
              <a:rPr lang="nl-NL" sz="3100" dirty="0" smtClean="0"/>
              <a:t>(g) + 2 O</a:t>
            </a:r>
            <a:r>
              <a:rPr lang="nl-NL" sz="3100" baseline="-25000" dirty="0" smtClean="0"/>
              <a:t>2</a:t>
            </a:r>
            <a:r>
              <a:rPr lang="nl-NL" sz="3100" dirty="0" smtClean="0"/>
              <a:t> (g) -&gt; CO</a:t>
            </a:r>
            <a:r>
              <a:rPr lang="nl-NL" sz="3100" baseline="-25000" dirty="0" smtClean="0"/>
              <a:t>2</a:t>
            </a:r>
            <a:r>
              <a:rPr lang="nl-NL" sz="3100" dirty="0" smtClean="0"/>
              <a:t> (g) + 2 H</a:t>
            </a:r>
            <a:r>
              <a:rPr lang="nl-NL" sz="3100" baseline="-25000" dirty="0" smtClean="0"/>
              <a:t>2</a:t>
            </a:r>
            <a:r>
              <a:rPr lang="nl-NL" sz="3100" dirty="0" smtClean="0"/>
              <a:t>O (g)</a:t>
            </a:r>
          </a:p>
          <a:p>
            <a:pPr marL="0" indent="0">
              <a:buNone/>
            </a:pPr>
            <a:endParaRPr lang="nl-NL" sz="3100" dirty="0"/>
          </a:p>
          <a:p>
            <a:pPr marL="0" indent="0">
              <a:buNone/>
            </a:pPr>
            <a:r>
              <a:rPr lang="nl-NL" sz="3100" dirty="0" smtClean="0"/>
              <a:t>3. Waterstof</a:t>
            </a:r>
          </a:p>
          <a:p>
            <a:pPr marL="0" indent="0">
              <a:buNone/>
            </a:pPr>
            <a:endParaRPr lang="nl-NL" sz="3100" dirty="0"/>
          </a:p>
          <a:p>
            <a:pPr marL="914400" lvl="2" indent="0">
              <a:buNone/>
            </a:pPr>
            <a:r>
              <a:rPr lang="nl-NL" sz="3100" dirty="0" smtClean="0"/>
              <a:t>2 H</a:t>
            </a:r>
            <a:r>
              <a:rPr lang="nl-NL" sz="3100" baseline="-25000" dirty="0" smtClean="0"/>
              <a:t>2</a:t>
            </a:r>
            <a:r>
              <a:rPr lang="nl-NL" sz="3100" dirty="0" smtClean="0"/>
              <a:t> (g) + O</a:t>
            </a:r>
            <a:r>
              <a:rPr lang="nl-NL" sz="3100" baseline="-25000" dirty="0" smtClean="0"/>
              <a:t>2</a:t>
            </a:r>
            <a:r>
              <a:rPr lang="nl-NL" sz="3100" dirty="0" smtClean="0"/>
              <a:t> (g) -&gt;  2 H</a:t>
            </a:r>
            <a:r>
              <a:rPr lang="nl-NL" sz="3100" baseline="-25000" dirty="0" smtClean="0"/>
              <a:t>2</a:t>
            </a:r>
            <a:r>
              <a:rPr lang="nl-NL" sz="3100" dirty="0" smtClean="0"/>
              <a:t>O (l)</a:t>
            </a:r>
          </a:p>
          <a:p>
            <a:pPr marL="457200" lvl="1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003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heb je nodig voor verbranding?</a:t>
            </a:r>
          </a:p>
          <a:p>
            <a:r>
              <a:rPr lang="nl-NL" dirty="0" smtClean="0"/>
              <a:t>Hoe stel je een verbrandingsreactie op?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398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Verbrandingsdriehoek</a:t>
            </a:r>
            <a:endParaRPr lang="nl-NL" dirty="0"/>
          </a:p>
        </p:txBody>
      </p:sp>
      <p:pic>
        <p:nvPicPr>
          <p:cNvPr id="1028" name="Picture 4" descr="20+ ideeën over Nask moodboard | branddriehoek, koolstofkringloop, paragraa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774" y="1847442"/>
            <a:ext cx="5552893" cy="4470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32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Verbrandingsreactie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een verbrandingsreactie staat altijd een brandstof en zuurstof.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Oxide = Een verbinding tussen een element en zuurstof.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Na de verbranding ontstaat altijd een </a:t>
            </a:r>
            <a:r>
              <a:rPr lang="nl-NL" b="1" dirty="0" smtClean="0"/>
              <a:t>oxide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Oxidatie = Een reactie met zuurstof.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66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Verbranding van een element = vormingsreactie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1de </a:t>
            </a:r>
            <a:r>
              <a:rPr lang="nl-NL" dirty="0"/>
              <a:t>verbranding van </a:t>
            </a:r>
            <a:r>
              <a:rPr lang="nl-NL" dirty="0" smtClean="0"/>
              <a:t>waterstof (met het blafje)</a:t>
            </a:r>
          </a:p>
          <a:p>
            <a:pPr marL="0" indent="0">
              <a:buNone/>
            </a:pPr>
            <a:r>
              <a:rPr lang="nl-NL" dirty="0" smtClean="0"/>
              <a:t> a. Geef de reactievergelijking in symbolen</a:t>
            </a:r>
          </a:p>
          <a:p>
            <a:pPr marL="0" indent="0">
              <a:buNone/>
            </a:pPr>
            <a:r>
              <a:rPr lang="nl-NL" dirty="0" smtClean="0"/>
              <a:t>		</a:t>
            </a:r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 (g) + O</a:t>
            </a:r>
            <a:r>
              <a:rPr lang="nl-NL" baseline="-25000" dirty="0" smtClean="0"/>
              <a:t>2</a:t>
            </a:r>
            <a:r>
              <a:rPr lang="nl-NL" dirty="0" smtClean="0"/>
              <a:t> (g) -&gt;    H</a:t>
            </a:r>
            <a:r>
              <a:rPr lang="nl-NL" baseline="-25000" dirty="0" smtClean="0"/>
              <a:t>2</a:t>
            </a:r>
            <a:r>
              <a:rPr lang="nl-NL" dirty="0" smtClean="0"/>
              <a:t>O (l)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b. Maak de reactie kloppend.   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		2 </a:t>
            </a:r>
            <a:r>
              <a:rPr lang="nl-NL" dirty="0" smtClean="0"/>
              <a:t>H</a:t>
            </a:r>
            <a:r>
              <a:rPr lang="nl-NL" baseline="-25000" dirty="0" smtClean="0"/>
              <a:t>2</a:t>
            </a:r>
            <a:r>
              <a:rPr lang="nl-NL" dirty="0" smtClean="0"/>
              <a:t> (g) + O</a:t>
            </a:r>
            <a:r>
              <a:rPr lang="nl-NL" baseline="-25000" dirty="0" smtClean="0"/>
              <a:t>2</a:t>
            </a:r>
            <a:r>
              <a:rPr lang="nl-NL" dirty="0" smtClean="0"/>
              <a:t> (g) -&gt;  2 H</a:t>
            </a:r>
            <a:r>
              <a:rPr lang="nl-NL" baseline="-25000" dirty="0" smtClean="0"/>
              <a:t>2</a:t>
            </a:r>
            <a:r>
              <a:rPr lang="nl-NL" dirty="0" smtClean="0"/>
              <a:t>O (l)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440" y="890450"/>
            <a:ext cx="1307918" cy="460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99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Verbranding van een element = vormingsreactie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2. de verbranding van Koolstof</a:t>
            </a:r>
          </a:p>
          <a:p>
            <a:pPr marL="0" indent="0">
              <a:buNone/>
            </a:pPr>
            <a:r>
              <a:rPr lang="nl-NL" dirty="0" smtClean="0"/>
              <a:t> a. Geef de reactievergelijking in symbolen</a:t>
            </a:r>
          </a:p>
          <a:p>
            <a:pPr marL="0" indent="0">
              <a:buNone/>
            </a:pPr>
            <a:r>
              <a:rPr lang="nl-NL" dirty="0" smtClean="0"/>
              <a:t>		C (s) + O</a:t>
            </a:r>
            <a:r>
              <a:rPr lang="nl-NL" baseline="-25000" dirty="0" smtClean="0"/>
              <a:t>2</a:t>
            </a:r>
            <a:r>
              <a:rPr lang="nl-NL" dirty="0" smtClean="0"/>
              <a:t> (g) -&gt;    CO</a:t>
            </a:r>
            <a:r>
              <a:rPr lang="nl-NL" baseline="-25000" dirty="0"/>
              <a:t>2</a:t>
            </a:r>
            <a:r>
              <a:rPr lang="nl-NL" dirty="0" smtClean="0"/>
              <a:t> (g)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b. </a:t>
            </a:r>
            <a:r>
              <a:rPr lang="nl-NL" dirty="0" smtClean="0"/>
              <a:t>Maak de reactie kloppend.    </a:t>
            </a:r>
          </a:p>
          <a:p>
            <a:pPr marL="0" indent="0">
              <a:buNone/>
            </a:pPr>
            <a:r>
              <a:rPr lang="nl-NL" dirty="0" smtClean="0"/>
              <a:t>		C (s) + O</a:t>
            </a:r>
            <a:r>
              <a:rPr lang="nl-NL" baseline="-25000" dirty="0" smtClean="0"/>
              <a:t>2</a:t>
            </a:r>
            <a:r>
              <a:rPr lang="nl-NL" dirty="0" smtClean="0"/>
              <a:t> (g) -&gt;    CO</a:t>
            </a:r>
            <a:r>
              <a:rPr lang="nl-NL" baseline="-25000" dirty="0" smtClean="0"/>
              <a:t>2</a:t>
            </a:r>
            <a:r>
              <a:rPr lang="nl-NL" dirty="0" smtClean="0"/>
              <a:t> (g)</a:t>
            </a:r>
            <a:endParaRPr lang="nl-NL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998" y="102790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15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Organische verbindingen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Organische verbindingen:</a:t>
            </a:r>
          </a:p>
          <a:p>
            <a:pPr>
              <a:buFontTx/>
              <a:buChar char="-"/>
            </a:pPr>
            <a:r>
              <a:rPr lang="nl-NL" dirty="0" smtClean="0"/>
              <a:t>branden goed.</a:t>
            </a:r>
          </a:p>
          <a:p>
            <a:pPr>
              <a:buFontTx/>
              <a:buChar char="-"/>
            </a:pPr>
            <a:r>
              <a:rPr lang="nl-NL" dirty="0" smtClean="0"/>
              <a:t>Zijn vaak koolwaterstoffen.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Koolwaterstoffen = bestaan uit C,H (dus koolstof en waterstof atomen)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450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/>
              <a:t>Verbranding van een </a:t>
            </a:r>
            <a:r>
              <a:rPr lang="nl-NL" b="1" i="1" dirty="0" smtClean="0"/>
              <a:t>verbinding (= combinatie van atomen)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de </a:t>
            </a:r>
            <a:r>
              <a:rPr lang="nl-NL" dirty="0"/>
              <a:t>verbranding van </a:t>
            </a:r>
            <a:r>
              <a:rPr lang="nl-NL" dirty="0" smtClean="0"/>
              <a:t>methaan</a:t>
            </a:r>
          </a:p>
          <a:p>
            <a:pPr marL="971550" lvl="1" indent="-514350">
              <a:buAutoNum type="alphaLcPeriod"/>
            </a:pPr>
            <a:r>
              <a:rPr lang="nl-NL" dirty="0" smtClean="0"/>
              <a:t>Schrijf de reactievergelijking op.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CH</a:t>
            </a:r>
            <a:r>
              <a:rPr lang="nl-NL" baseline="-25000" dirty="0" smtClean="0"/>
              <a:t>4 </a:t>
            </a:r>
            <a:r>
              <a:rPr lang="nl-NL" dirty="0" smtClean="0"/>
              <a:t>(g) + O</a:t>
            </a:r>
            <a:r>
              <a:rPr lang="nl-NL" baseline="-25000" dirty="0" smtClean="0"/>
              <a:t>2</a:t>
            </a:r>
            <a:r>
              <a:rPr lang="nl-NL" dirty="0" smtClean="0"/>
              <a:t> (g) -&gt; CO</a:t>
            </a:r>
            <a:r>
              <a:rPr lang="nl-NL" baseline="-25000" dirty="0" smtClean="0"/>
              <a:t>2</a:t>
            </a:r>
            <a:r>
              <a:rPr lang="nl-NL" dirty="0" smtClean="0"/>
              <a:t> (g) + H</a:t>
            </a:r>
            <a:r>
              <a:rPr lang="nl-NL" baseline="-25000" dirty="0" smtClean="0"/>
              <a:t>2</a:t>
            </a:r>
            <a:r>
              <a:rPr lang="nl-NL" dirty="0" smtClean="0"/>
              <a:t>O (g)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 smtClean="0"/>
              <a:t>b.    Maak de reactievergelijking kloppend.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CH</a:t>
            </a:r>
            <a:r>
              <a:rPr lang="nl-NL" baseline="-25000" dirty="0" smtClean="0"/>
              <a:t>4 </a:t>
            </a:r>
            <a:r>
              <a:rPr lang="nl-NL" dirty="0" smtClean="0"/>
              <a:t>(g) + 2 O</a:t>
            </a:r>
            <a:r>
              <a:rPr lang="nl-NL" baseline="-25000" dirty="0" smtClean="0"/>
              <a:t>2</a:t>
            </a:r>
            <a:r>
              <a:rPr lang="nl-NL" dirty="0" smtClean="0"/>
              <a:t> (g) -&gt; CO</a:t>
            </a:r>
            <a:r>
              <a:rPr lang="nl-NL" baseline="-25000" dirty="0" smtClean="0"/>
              <a:t>2</a:t>
            </a:r>
            <a:r>
              <a:rPr lang="nl-NL" dirty="0" smtClean="0"/>
              <a:t> (g) + 2 H</a:t>
            </a:r>
            <a:r>
              <a:rPr lang="nl-NL" baseline="-25000" dirty="0" smtClean="0"/>
              <a:t>2</a:t>
            </a:r>
            <a:r>
              <a:rPr lang="nl-NL" dirty="0" smtClean="0"/>
              <a:t>O (g)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914400" lvl="1" indent="-457200">
              <a:buAutoNum type="alphaLcPeriod" startAt="3"/>
            </a:pPr>
            <a:r>
              <a:rPr lang="nl-NL" dirty="0" smtClean="0"/>
              <a:t>Welke eindproducten zijn ontstaan?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Koolstofdioxide en water</a:t>
            </a:r>
          </a:p>
          <a:p>
            <a:pPr marL="457200" lvl="1" indent="0">
              <a:buNone/>
            </a:pP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6249" y="1341260"/>
            <a:ext cx="3807551" cy="254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95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 dirty="0"/>
              <a:t>Verbranding van een </a:t>
            </a:r>
            <a:r>
              <a:rPr lang="nl-NL" b="1" i="1" dirty="0" smtClean="0"/>
              <a:t>verbinding (= combinatie van atomen)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2. de </a:t>
            </a:r>
            <a:r>
              <a:rPr lang="nl-NL" dirty="0"/>
              <a:t>verbranding van octaan (benzine), C</a:t>
            </a:r>
            <a:r>
              <a:rPr lang="nl-NL" baseline="-25000" dirty="0"/>
              <a:t>8</a:t>
            </a:r>
            <a:r>
              <a:rPr lang="nl-NL" dirty="0"/>
              <a:t>H1</a:t>
            </a:r>
            <a:r>
              <a:rPr lang="nl-NL" baseline="-25000" dirty="0"/>
              <a:t>8</a:t>
            </a:r>
            <a:r>
              <a:rPr lang="nl-NL" dirty="0"/>
              <a:t>(l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r>
              <a:rPr lang="nl-NL" dirty="0" smtClean="0"/>
              <a:t>	a. Schrijf de reactievergelijking op.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	C</a:t>
            </a:r>
            <a:r>
              <a:rPr lang="nl-NL" baseline="-25000" dirty="0" smtClean="0"/>
              <a:t>8</a:t>
            </a:r>
            <a:r>
              <a:rPr lang="nl-NL" dirty="0" smtClean="0"/>
              <a:t>H</a:t>
            </a:r>
            <a:r>
              <a:rPr lang="nl-NL" baseline="-25000" dirty="0" smtClean="0"/>
              <a:t>18 </a:t>
            </a:r>
            <a:r>
              <a:rPr lang="nl-NL" dirty="0" smtClean="0"/>
              <a:t>(l) + O</a:t>
            </a:r>
            <a:r>
              <a:rPr lang="nl-NL" baseline="-25000" dirty="0" smtClean="0"/>
              <a:t>2</a:t>
            </a:r>
            <a:r>
              <a:rPr lang="nl-NL" dirty="0" smtClean="0"/>
              <a:t> (g) -&gt; CO</a:t>
            </a:r>
            <a:r>
              <a:rPr lang="nl-NL" baseline="-25000" dirty="0" smtClean="0"/>
              <a:t>2</a:t>
            </a:r>
            <a:r>
              <a:rPr lang="nl-NL" dirty="0" smtClean="0"/>
              <a:t> (g) + H</a:t>
            </a:r>
            <a:r>
              <a:rPr lang="nl-NL" baseline="-25000" dirty="0" smtClean="0"/>
              <a:t>2</a:t>
            </a:r>
            <a:r>
              <a:rPr lang="nl-NL" dirty="0" smtClean="0"/>
              <a:t>O (g)</a:t>
            </a:r>
          </a:p>
          <a:p>
            <a:pPr marL="457200" lvl="1" indent="0">
              <a:buNone/>
            </a:pPr>
            <a:endParaRPr lang="nl-NL" sz="2800" dirty="0" smtClean="0"/>
          </a:p>
          <a:p>
            <a:pPr marL="914400" lvl="2" indent="0">
              <a:buNone/>
            </a:pPr>
            <a:r>
              <a:rPr lang="nl-NL" sz="2800" dirty="0" smtClean="0">
                <a:cs typeface="Arial" panose="020B0604020202020204" pitchFamily="34" charset="0"/>
              </a:rPr>
              <a:t>b.    Maak de reactievergelijking kloppend.</a:t>
            </a:r>
          </a:p>
          <a:p>
            <a:pPr marL="457200" lvl="1" indent="0">
              <a:buNone/>
            </a:pPr>
            <a:r>
              <a:rPr lang="nl-NL" sz="2800" dirty="0" smtClean="0"/>
              <a:t>		</a:t>
            </a:r>
          </a:p>
          <a:p>
            <a:pPr marL="457200" lvl="1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	2 </a:t>
            </a:r>
            <a:r>
              <a:rPr lang="nl-NL" sz="2800" dirty="0" smtClean="0"/>
              <a:t>C</a:t>
            </a:r>
            <a:r>
              <a:rPr lang="nl-NL" sz="2800" baseline="-25000" dirty="0" smtClean="0"/>
              <a:t>8</a:t>
            </a:r>
            <a:r>
              <a:rPr lang="nl-NL" sz="2800" dirty="0" smtClean="0"/>
              <a:t>H</a:t>
            </a:r>
            <a:r>
              <a:rPr lang="nl-NL" sz="2800" baseline="-25000" dirty="0" smtClean="0"/>
              <a:t>18 </a:t>
            </a:r>
            <a:r>
              <a:rPr lang="nl-NL" sz="2800" dirty="0" smtClean="0"/>
              <a:t>(l) + 25 O</a:t>
            </a:r>
            <a:r>
              <a:rPr lang="nl-NL" sz="2800" baseline="-25000" dirty="0" smtClean="0"/>
              <a:t>2</a:t>
            </a:r>
            <a:r>
              <a:rPr lang="nl-NL" sz="2800" dirty="0" smtClean="0"/>
              <a:t> (g) -&gt; 16 CO</a:t>
            </a:r>
            <a:r>
              <a:rPr lang="nl-NL" sz="2800" baseline="-25000" dirty="0" smtClean="0"/>
              <a:t>2</a:t>
            </a:r>
            <a:r>
              <a:rPr lang="nl-NL" sz="2800" dirty="0" smtClean="0"/>
              <a:t> (g) + 18 H</a:t>
            </a:r>
            <a:r>
              <a:rPr lang="nl-NL" sz="2800" baseline="-25000" dirty="0" smtClean="0"/>
              <a:t>2</a:t>
            </a:r>
            <a:r>
              <a:rPr lang="nl-NL" sz="2800" dirty="0" smtClean="0"/>
              <a:t>O (g)</a:t>
            </a:r>
          </a:p>
          <a:p>
            <a:pPr marL="457200" lvl="1" indent="0">
              <a:buNone/>
            </a:pPr>
            <a:endParaRPr lang="nl-NL" sz="2800" dirty="0" smtClean="0"/>
          </a:p>
          <a:p>
            <a:pPr marL="1371600" lvl="2" indent="-457200">
              <a:buAutoNum type="alphaLcPeriod" startAt="3"/>
            </a:pPr>
            <a:r>
              <a:rPr lang="nl-NL" sz="2800" dirty="0" smtClean="0"/>
              <a:t>Welke eindproducten zijn ontstaan?</a:t>
            </a:r>
          </a:p>
          <a:p>
            <a:pPr marL="457200" lvl="1" indent="0">
              <a:buNone/>
            </a:pPr>
            <a:r>
              <a:rPr lang="nl-NL" sz="2800" dirty="0" smtClean="0"/>
              <a:t>		</a:t>
            </a:r>
          </a:p>
          <a:p>
            <a:pPr marL="457200" lvl="1" indent="0">
              <a:buNone/>
            </a:pPr>
            <a:r>
              <a:rPr lang="nl-NL" sz="2800" dirty="0"/>
              <a:t>	</a:t>
            </a:r>
            <a:r>
              <a:rPr lang="nl-NL" sz="2800" dirty="0" smtClean="0"/>
              <a:t>	Koolstofdioxide en water</a:t>
            </a:r>
          </a:p>
          <a:p>
            <a:pPr marL="457200" lvl="1" indent="0">
              <a:buNone/>
            </a:pPr>
            <a:endParaRPr lang="nl-NL" dirty="0"/>
          </a:p>
        </p:txBody>
      </p:sp>
      <p:pic>
        <p:nvPicPr>
          <p:cNvPr id="5122" name="Picture 2" descr="Pro-Sterkte Octaan Booster PS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9681" y="1027906"/>
            <a:ext cx="2410266" cy="571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74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E28243-43B6-4F6B-AF42-A3C2CA9F4F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D9C7CA-D1F1-4ECC-A21F-10C4D84B8E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B9A873-FD97-4F47-A0C7-24F90AF03E79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03c1073f-59ca-4b02-9a54-25651d767f09"/>
    <ds:schemaRef ds:uri="54cf5622-c7f8-4ecf-a16b-d0c1e0637fa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615</Words>
  <Application>Microsoft Office PowerPoint</Application>
  <PresentationFormat>Breedbeeld</PresentationFormat>
  <Paragraphs>100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Hoofdstuk 3</vt:lpstr>
      <vt:lpstr>Leerdoelen</vt:lpstr>
      <vt:lpstr>Verbrandingsdriehoek</vt:lpstr>
      <vt:lpstr>Verbrandingsreactie</vt:lpstr>
      <vt:lpstr>Verbranding van een element = vormingsreactie</vt:lpstr>
      <vt:lpstr>Verbranding van een element = vormingsreactie</vt:lpstr>
      <vt:lpstr>Organische verbindingen</vt:lpstr>
      <vt:lpstr>Verbranding van een verbinding (= combinatie van atomen)</vt:lpstr>
      <vt:lpstr>Verbranding van een verbinding (= combinatie van atomen)</vt:lpstr>
      <vt:lpstr>Verbranding van een verbinding (= combinatie van atomen)</vt:lpstr>
      <vt:lpstr>Verbranding van een verbinding (= combinatie van atomen)</vt:lpstr>
      <vt:lpstr>Opgaven brand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3</dc:title>
  <dc:creator>Kleijnen, JJC (Janny) de</dc:creator>
  <cp:lastModifiedBy>Kleijnen, JJC (Janny) de</cp:lastModifiedBy>
  <cp:revision>6</cp:revision>
  <dcterms:created xsi:type="dcterms:W3CDTF">2021-02-03T08:44:59Z</dcterms:created>
  <dcterms:modified xsi:type="dcterms:W3CDTF">2021-02-03T09:31:16Z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